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57" r:id="rId8"/>
    <p:sldId id="258" r:id="rId9"/>
    <p:sldId id="259"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3F64E3F-01A8-40D7-849E-B880E42B5215}"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1DFCB-052D-4273-9CED-DC95255D5499}" type="slidenum">
              <a:rPr lang="en-US" smtClean="0"/>
              <a:t>‹#›</a:t>
            </a:fld>
            <a:endParaRPr lang="en-US"/>
          </a:p>
        </p:txBody>
      </p:sp>
    </p:spTree>
    <p:extLst>
      <p:ext uri="{BB962C8B-B14F-4D97-AF65-F5344CB8AC3E}">
        <p14:creationId xmlns:p14="http://schemas.microsoft.com/office/powerpoint/2010/main" val="4201218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F64E3F-01A8-40D7-849E-B880E42B5215}"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1DFCB-052D-4273-9CED-DC95255D5499}" type="slidenum">
              <a:rPr lang="en-US" smtClean="0"/>
              <a:t>‹#›</a:t>
            </a:fld>
            <a:endParaRPr lang="en-US"/>
          </a:p>
        </p:txBody>
      </p:sp>
    </p:spTree>
    <p:extLst>
      <p:ext uri="{BB962C8B-B14F-4D97-AF65-F5344CB8AC3E}">
        <p14:creationId xmlns:p14="http://schemas.microsoft.com/office/powerpoint/2010/main" val="3590719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F64E3F-01A8-40D7-849E-B880E42B5215}"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1DFCB-052D-4273-9CED-DC95255D5499}" type="slidenum">
              <a:rPr lang="en-US" smtClean="0"/>
              <a:t>‹#›</a:t>
            </a:fld>
            <a:endParaRPr lang="en-US"/>
          </a:p>
        </p:txBody>
      </p:sp>
    </p:spTree>
    <p:extLst>
      <p:ext uri="{BB962C8B-B14F-4D97-AF65-F5344CB8AC3E}">
        <p14:creationId xmlns:p14="http://schemas.microsoft.com/office/powerpoint/2010/main" val="1247311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F64E3F-01A8-40D7-849E-B880E42B5215}"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1DFCB-052D-4273-9CED-DC95255D5499}" type="slidenum">
              <a:rPr lang="en-US" smtClean="0"/>
              <a:t>‹#›</a:t>
            </a:fld>
            <a:endParaRPr lang="en-US"/>
          </a:p>
        </p:txBody>
      </p:sp>
    </p:spTree>
    <p:extLst>
      <p:ext uri="{BB962C8B-B14F-4D97-AF65-F5344CB8AC3E}">
        <p14:creationId xmlns:p14="http://schemas.microsoft.com/office/powerpoint/2010/main" val="1305244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F64E3F-01A8-40D7-849E-B880E42B5215}"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1DFCB-052D-4273-9CED-DC95255D5499}" type="slidenum">
              <a:rPr lang="en-US" smtClean="0"/>
              <a:t>‹#›</a:t>
            </a:fld>
            <a:endParaRPr lang="en-US"/>
          </a:p>
        </p:txBody>
      </p:sp>
    </p:spTree>
    <p:extLst>
      <p:ext uri="{BB962C8B-B14F-4D97-AF65-F5344CB8AC3E}">
        <p14:creationId xmlns:p14="http://schemas.microsoft.com/office/powerpoint/2010/main" val="1372053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F64E3F-01A8-40D7-849E-B880E42B5215}" type="datetimeFigureOut">
              <a:rPr lang="en-US" smtClean="0"/>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51DFCB-052D-4273-9CED-DC95255D5499}" type="slidenum">
              <a:rPr lang="en-US" smtClean="0"/>
              <a:t>‹#›</a:t>
            </a:fld>
            <a:endParaRPr lang="en-US"/>
          </a:p>
        </p:txBody>
      </p:sp>
    </p:spTree>
    <p:extLst>
      <p:ext uri="{BB962C8B-B14F-4D97-AF65-F5344CB8AC3E}">
        <p14:creationId xmlns:p14="http://schemas.microsoft.com/office/powerpoint/2010/main" val="162906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F64E3F-01A8-40D7-849E-B880E42B5215}" type="datetimeFigureOut">
              <a:rPr lang="en-US" smtClean="0"/>
              <a:t>7/14/2016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51DFCB-052D-4273-9CED-DC95255D5499}" type="slidenum">
              <a:rPr lang="en-US" smtClean="0"/>
              <a:t>‹#›</a:t>
            </a:fld>
            <a:endParaRPr lang="en-US"/>
          </a:p>
        </p:txBody>
      </p:sp>
    </p:spTree>
    <p:extLst>
      <p:ext uri="{BB962C8B-B14F-4D97-AF65-F5344CB8AC3E}">
        <p14:creationId xmlns:p14="http://schemas.microsoft.com/office/powerpoint/2010/main" val="1852187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3F64E3F-01A8-40D7-849E-B880E42B5215}" type="datetimeFigureOut">
              <a:rPr lang="en-US" smtClean="0"/>
              <a:t>7/14/2016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51DFCB-052D-4273-9CED-DC95255D5499}" type="slidenum">
              <a:rPr lang="en-US" smtClean="0"/>
              <a:t>‹#›</a:t>
            </a:fld>
            <a:endParaRPr lang="en-US"/>
          </a:p>
        </p:txBody>
      </p:sp>
    </p:spTree>
    <p:extLst>
      <p:ext uri="{BB962C8B-B14F-4D97-AF65-F5344CB8AC3E}">
        <p14:creationId xmlns:p14="http://schemas.microsoft.com/office/powerpoint/2010/main" val="3727853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64E3F-01A8-40D7-849E-B880E42B5215}" type="datetimeFigureOut">
              <a:rPr lang="en-US" smtClean="0"/>
              <a:t>7/14/2016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51DFCB-052D-4273-9CED-DC95255D5499}" type="slidenum">
              <a:rPr lang="en-US" smtClean="0"/>
              <a:t>‹#›</a:t>
            </a:fld>
            <a:endParaRPr lang="en-US"/>
          </a:p>
        </p:txBody>
      </p:sp>
    </p:spTree>
    <p:extLst>
      <p:ext uri="{BB962C8B-B14F-4D97-AF65-F5344CB8AC3E}">
        <p14:creationId xmlns:p14="http://schemas.microsoft.com/office/powerpoint/2010/main" val="639574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F64E3F-01A8-40D7-849E-B880E42B5215}" type="datetimeFigureOut">
              <a:rPr lang="en-US" smtClean="0"/>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51DFCB-052D-4273-9CED-DC95255D5499}" type="slidenum">
              <a:rPr lang="en-US" smtClean="0"/>
              <a:t>‹#›</a:t>
            </a:fld>
            <a:endParaRPr lang="en-US"/>
          </a:p>
        </p:txBody>
      </p:sp>
    </p:spTree>
    <p:extLst>
      <p:ext uri="{BB962C8B-B14F-4D97-AF65-F5344CB8AC3E}">
        <p14:creationId xmlns:p14="http://schemas.microsoft.com/office/powerpoint/2010/main" val="1215131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F64E3F-01A8-40D7-849E-B880E42B5215}" type="datetimeFigureOut">
              <a:rPr lang="en-US" smtClean="0"/>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51DFCB-052D-4273-9CED-DC95255D5499}" type="slidenum">
              <a:rPr lang="en-US" smtClean="0"/>
              <a:t>‹#›</a:t>
            </a:fld>
            <a:endParaRPr lang="en-US"/>
          </a:p>
        </p:txBody>
      </p:sp>
    </p:spTree>
    <p:extLst>
      <p:ext uri="{BB962C8B-B14F-4D97-AF65-F5344CB8AC3E}">
        <p14:creationId xmlns:p14="http://schemas.microsoft.com/office/powerpoint/2010/main" val="3061472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64E3F-01A8-40D7-849E-B880E42B5215}" type="datetimeFigureOut">
              <a:rPr lang="en-US" smtClean="0"/>
              <a:t>7/14/2016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1DFCB-052D-4273-9CED-DC95255D5499}" type="slidenum">
              <a:rPr lang="en-US" smtClean="0"/>
              <a:t>‹#›</a:t>
            </a:fld>
            <a:endParaRPr lang="en-US"/>
          </a:p>
        </p:txBody>
      </p:sp>
    </p:spTree>
    <p:extLst>
      <p:ext uri="{BB962C8B-B14F-4D97-AF65-F5344CB8AC3E}">
        <p14:creationId xmlns:p14="http://schemas.microsoft.com/office/powerpoint/2010/main" val="3879841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Working in a Safe Space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07557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ENSEMBLE assignment</a:t>
            </a:r>
          </a:p>
        </p:txBody>
      </p:sp>
      <p:sp>
        <p:nvSpPr>
          <p:cNvPr id="3" name="Content Placeholder 2"/>
          <p:cNvSpPr>
            <a:spLocks noGrp="1"/>
          </p:cNvSpPr>
          <p:nvPr>
            <p:ph idx="1"/>
          </p:nvPr>
        </p:nvSpPr>
        <p:spPr/>
        <p:txBody>
          <a:bodyPr/>
          <a:lstStyle/>
          <a:p>
            <a:r>
              <a:rPr lang="en-US" dirty="0"/>
              <a:t>Create an acrostic of what an ENSEMBLE is to you.</a:t>
            </a:r>
          </a:p>
          <a:p>
            <a:pPr marL="0" indent="0">
              <a:buNone/>
            </a:pPr>
            <a:endParaRPr lang="en-US" dirty="0"/>
          </a:p>
          <a:p>
            <a:pPr marL="0" indent="0">
              <a:buNone/>
            </a:pPr>
            <a:r>
              <a:rPr lang="en-US" dirty="0"/>
              <a:t>E – empathetic</a:t>
            </a:r>
          </a:p>
          <a:p>
            <a:pPr marL="0" indent="0">
              <a:buNone/>
            </a:pPr>
            <a:r>
              <a:rPr lang="en-US" dirty="0"/>
              <a:t>N </a:t>
            </a:r>
            <a:r>
              <a:rPr lang="en-US"/>
              <a:t>– needed</a:t>
            </a:r>
            <a:endParaRPr lang="en-US" dirty="0"/>
          </a:p>
          <a:p>
            <a:pPr marL="0" indent="0">
              <a:buNone/>
            </a:pPr>
            <a:r>
              <a:rPr lang="en-US" dirty="0"/>
              <a:t>S – supportive</a:t>
            </a:r>
          </a:p>
          <a:p>
            <a:pPr marL="0" indent="0">
              <a:buNone/>
            </a:pPr>
            <a:r>
              <a:rPr lang="en-US" dirty="0" err="1"/>
              <a:t>Etc</a:t>
            </a:r>
            <a:r>
              <a:rPr lang="en-US" dirty="0"/>
              <a:t>…</a:t>
            </a:r>
          </a:p>
        </p:txBody>
      </p:sp>
    </p:spTree>
    <p:extLst>
      <p:ext uri="{BB962C8B-B14F-4D97-AF65-F5344CB8AC3E}">
        <p14:creationId xmlns:p14="http://schemas.microsoft.com/office/powerpoint/2010/main" val="1779812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 Space</a:t>
            </a:r>
          </a:p>
        </p:txBody>
      </p:sp>
      <p:sp>
        <p:nvSpPr>
          <p:cNvPr id="3" name="Content Placeholder 2"/>
          <p:cNvSpPr>
            <a:spLocks noGrp="1"/>
          </p:cNvSpPr>
          <p:nvPr>
            <p:ph idx="1"/>
          </p:nvPr>
        </p:nvSpPr>
        <p:spPr/>
        <p:txBody>
          <a:bodyPr/>
          <a:lstStyle/>
          <a:p>
            <a:pPr marL="0" indent="0">
              <a:buNone/>
            </a:pPr>
            <a:r>
              <a:rPr lang="en-US" b="1" dirty="0"/>
              <a:t>BEHAVIOR IS EVERYTHING!!!</a:t>
            </a:r>
          </a:p>
          <a:p>
            <a:r>
              <a:rPr lang="en-US" dirty="0"/>
              <a:t>You will put yourself on the line every time you perform in class, an audition or onstage.  You will be exposing your personal self…</a:t>
            </a:r>
          </a:p>
          <a:p>
            <a:r>
              <a:rPr lang="en-US" dirty="0"/>
              <a:t>Training as an actor requires you to wake up your inner impulses and enter a role without barriers or emotional protection.</a:t>
            </a:r>
          </a:p>
          <a:p>
            <a:r>
              <a:rPr lang="en-US" dirty="0"/>
              <a:t>You and all others in rehearsal or performance need to feel emotionally and physically safe in the studio. What YOU do will set the tone for everyone else… it WILL affect the environment in which we work!!!</a:t>
            </a:r>
          </a:p>
        </p:txBody>
      </p:sp>
    </p:spTree>
    <p:extLst>
      <p:ext uri="{BB962C8B-B14F-4D97-AF65-F5344CB8AC3E}">
        <p14:creationId xmlns:p14="http://schemas.microsoft.com/office/powerpoint/2010/main" val="3561364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 Space: Working safe and working smart</a:t>
            </a:r>
          </a:p>
        </p:txBody>
      </p:sp>
      <p:sp>
        <p:nvSpPr>
          <p:cNvPr id="3" name="Content Placeholder 2"/>
          <p:cNvSpPr>
            <a:spLocks noGrp="1"/>
          </p:cNvSpPr>
          <p:nvPr>
            <p:ph idx="1"/>
          </p:nvPr>
        </p:nvSpPr>
        <p:spPr>
          <a:xfrm>
            <a:off x="838200" y="1537252"/>
            <a:ext cx="10515600" cy="4823791"/>
          </a:xfrm>
        </p:spPr>
        <p:txBody>
          <a:bodyPr>
            <a:normAutofit fontScale="92500" lnSpcReduction="10000"/>
          </a:bodyPr>
          <a:lstStyle/>
          <a:p>
            <a:r>
              <a:rPr lang="en-US" dirty="0"/>
              <a:t>Show up on time, warmed up and ready to work.</a:t>
            </a:r>
          </a:p>
          <a:p>
            <a:r>
              <a:rPr lang="en-US" dirty="0"/>
              <a:t>Know your music, lines and choreography before being asked.</a:t>
            </a:r>
          </a:p>
          <a:p>
            <a:r>
              <a:rPr lang="en-US" dirty="0"/>
              <a:t>Do your homework and research on the role and bring in ideas.</a:t>
            </a:r>
          </a:p>
          <a:p>
            <a:r>
              <a:rPr lang="en-US" dirty="0"/>
              <a:t>Remove outside distractions.  Turn off cell phones.</a:t>
            </a:r>
          </a:p>
          <a:p>
            <a:r>
              <a:rPr lang="en-US" dirty="0"/>
              <a:t>Leave personal problems at home.  If you have an argument or even if you fall in love with someone, keep it outside the studio.</a:t>
            </a:r>
          </a:p>
          <a:p>
            <a:r>
              <a:rPr lang="en-US" dirty="0"/>
              <a:t>Respect the physical space.  Don’t throw chairs to indicate your passion, or to rev up your energy.</a:t>
            </a:r>
          </a:p>
          <a:p>
            <a:r>
              <a:rPr lang="en-US" dirty="0"/>
              <a:t>Be sober.</a:t>
            </a:r>
          </a:p>
          <a:p>
            <a:r>
              <a:rPr lang="en-US" dirty="0"/>
              <a:t>Be hygienic. Don’t kiss your partner when you have a cold sore.  Check your breath</a:t>
            </a:r>
          </a:p>
        </p:txBody>
      </p:sp>
    </p:spTree>
    <p:extLst>
      <p:ext uri="{BB962C8B-B14F-4D97-AF65-F5344CB8AC3E}">
        <p14:creationId xmlns:p14="http://schemas.microsoft.com/office/powerpoint/2010/main" val="388451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2365"/>
            <a:ext cx="10515600" cy="5552661"/>
          </a:xfrm>
        </p:spPr>
        <p:txBody>
          <a:bodyPr>
            <a:normAutofit fontScale="92500" lnSpcReduction="10000"/>
          </a:bodyPr>
          <a:lstStyle/>
          <a:p>
            <a:r>
              <a:rPr lang="en-US" dirty="0"/>
              <a:t>Stay clean.  Theatre requires intimacies and musical theatre requires lots of physical exertion.  That isn’t always a delightful combination.  Avoid perfumes or scented products since some people have allergies to them.</a:t>
            </a:r>
          </a:p>
          <a:p>
            <a:r>
              <a:rPr lang="en-US" dirty="0"/>
              <a:t>Be respectful about touch.  Characters will do private things onstage and while it can help to be uninhibited, it is fine to have personal boundaries.  Communicate well with your partners and honor their limits.</a:t>
            </a:r>
          </a:p>
          <a:p>
            <a:r>
              <a:rPr lang="en-US" dirty="0"/>
              <a:t>Theatres are often physically dangerous spaces.  In a blackout or stage fog, you can fall off a platform, trip into the pit, get scenery lowered onto your head or be bitten by a tiger.  There are gunshots, strobe lights, turntables, high heels and bayonets.  Stay focused.</a:t>
            </a:r>
          </a:p>
          <a:p>
            <a:r>
              <a:rPr lang="en-US" dirty="0"/>
              <a:t>Respect all the many collaborators.  A production requires a number of exceptional artists.  Performers depend on a small backstage army never seen by the audience.  When you receive applause at the end of a show, take that praise with the awareness that you didn’t do this by yourself.  Spend some time working backstage.  Learn that side of theatre so you can interact effectively and gratefully with these professionals.</a:t>
            </a:r>
          </a:p>
        </p:txBody>
      </p:sp>
    </p:spTree>
    <p:extLst>
      <p:ext uri="{BB962C8B-B14F-4D97-AF65-F5344CB8AC3E}">
        <p14:creationId xmlns:p14="http://schemas.microsoft.com/office/powerpoint/2010/main" val="4197149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54157"/>
            <a:ext cx="10515600" cy="5222806"/>
          </a:xfrm>
        </p:spPr>
        <p:txBody>
          <a:bodyPr>
            <a:normAutofit/>
          </a:bodyPr>
          <a:lstStyle/>
          <a:p>
            <a:r>
              <a:rPr lang="en-US" dirty="0"/>
              <a:t>Don’t play with props, and be responsible about checking your own props.</a:t>
            </a:r>
          </a:p>
          <a:p>
            <a:r>
              <a:rPr lang="en-US" dirty="0"/>
              <a:t>Don’t smoke or eat in costume.</a:t>
            </a:r>
          </a:p>
          <a:p>
            <a:r>
              <a:rPr lang="en-US" dirty="0"/>
              <a:t>Listen and be open to new ideas.  Remain fully present and receptive to direction and to the multiple layers of information coming from the other characters onstage.</a:t>
            </a:r>
          </a:p>
          <a:p>
            <a:r>
              <a:rPr lang="en-US" dirty="0"/>
              <a:t>Pay attention and don’t ever get the same note twice.  Write it down to make it stick.</a:t>
            </a:r>
          </a:p>
          <a:p>
            <a:r>
              <a:rPr lang="en-US" dirty="0"/>
              <a:t>Be worthy of trust.  Don’t gossip.  Make the rehearsal and classroom environment into an ideal society of collaborative artists.  Gossiping and complaining can only flourish if someone else feeds them.</a:t>
            </a:r>
          </a:p>
        </p:txBody>
      </p:sp>
    </p:spTree>
    <p:extLst>
      <p:ext uri="{BB962C8B-B14F-4D97-AF65-F5344CB8AC3E}">
        <p14:creationId xmlns:p14="http://schemas.microsoft.com/office/powerpoint/2010/main" val="622985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8626"/>
            <a:ext cx="10515600" cy="5381832"/>
          </a:xfrm>
        </p:spPr>
        <p:txBody>
          <a:bodyPr>
            <a:normAutofit lnSpcReduction="10000"/>
          </a:bodyPr>
          <a:lstStyle/>
          <a:p>
            <a:r>
              <a:rPr lang="en-US" dirty="0"/>
              <a:t>Be childlike but never childish.  Act with creative impulse but never with thoughtlessness.</a:t>
            </a:r>
          </a:p>
          <a:p>
            <a:r>
              <a:rPr lang="en-US" dirty="0"/>
              <a:t>Set high standards for yourself and compete only with yourself.</a:t>
            </a:r>
          </a:p>
          <a:p>
            <a:r>
              <a:rPr lang="en-US" dirty="0"/>
              <a:t>Inspire others by your example.</a:t>
            </a:r>
          </a:p>
          <a:p>
            <a:endParaRPr lang="en-US" dirty="0"/>
          </a:p>
          <a:p>
            <a:pPr marL="0" indent="0">
              <a:buNone/>
            </a:pPr>
            <a:r>
              <a:rPr lang="en-US" i="1" dirty="0"/>
              <a:t>Creating a safe space requires YOU, your colleagues and leaders to treat those spaces as special: where the painful behaviors of subtle attack and counterattack are NOT permitted.</a:t>
            </a:r>
          </a:p>
          <a:p>
            <a:pPr marL="0" indent="0">
              <a:buNone/>
            </a:pPr>
            <a:endParaRPr lang="en-US" i="1" dirty="0"/>
          </a:p>
          <a:p>
            <a:pPr marL="0" indent="0">
              <a:buNone/>
            </a:pPr>
            <a:r>
              <a:rPr lang="en-US" i="1" dirty="0"/>
              <a:t>Many people are attracted to the theatre because it is an embracing, supportive and emotionally open society.  It all adds up to a word theatre fold hold sacred: </a:t>
            </a:r>
            <a:r>
              <a:rPr lang="en-US" b="1" dirty="0"/>
              <a:t>ENSEMBLE</a:t>
            </a:r>
          </a:p>
        </p:txBody>
      </p:sp>
    </p:spTree>
    <p:extLst>
      <p:ext uri="{BB962C8B-B14F-4D97-AF65-F5344CB8AC3E}">
        <p14:creationId xmlns:p14="http://schemas.microsoft.com/office/powerpoint/2010/main" val="962197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Giving and taking feedback:</a:t>
            </a:r>
          </a:p>
        </p:txBody>
      </p:sp>
      <p:sp>
        <p:nvSpPr>
          <p:cNvPr id="3" name="Content Placeholder 2"/>
          <p:cNvSpPr>
            <a:spLocks noGrp="1"/>
          </p:cNvSpPr>
          <p:nvPr>
            <p:ph idx="1"/>
          </p:nvPr>
        </p:nvSpPr>
        <p:spPr/>
        <p:txBody>
          <a:bodyPr/>
          <a:lstStyle/>
          <a:p>
            <a:r>
              <a:rPr lang="en-US" dirty="0"/>
              <a:t>“The raw material of our art is our own psyche, emotions and internal processes.”</a:t>
            </a:r>
          </a:p>
          <a:p>
            <a:r>
              <a:rPr lang="en-US" dirty="0"/>
              <a:t>“It is not uncommon for beginning actors to believe they are doing one thing, while the rest of the world sees something quite different.”</a:t>
            </a:r>
          </a:p>
          <a:p>
            <a:r>
              <a:rPr lang="en-US" dirty="0"/>
              <a:t>RECONCILE the “disparity between what something feels like inside and what others receive outside.”</a:t>
            </a:r>
          </a:p>
        </p:txBody>
      </p:sp>
    </p:spTree>
    <p:extLst>
      <p:ext uri="{BB962C8B-B14F-4D97-AF65-F5344CB8AC3E}">
        <p14:creationId xmlns:p14="http://schemas.microsoft.com/office/powerpoint/2010/main" val="3096735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Taking Feedback</a:t>
            </a:r>
          </a:p>
        </p:txBody>
      </p:sp>
      <p:sp>
        <p:nvSpPr>
          <p:cNvPr id="3" name="Content Placeholder 2"/>
          <p:cNvSpPr>
            <a:spLocks noGrp="1"/>
          </p:cNvSpPr>
          <p:nvPr>
            <p:ph idx="1"/>
          </p:nvPr>
        </p:nvSpPr>
        <p:spPr/>
        <p:txBody>
          <a:bodyPr/>
          <a:lstStyle/>
          <a:p>
            <a:r>
              <a:rPr lang="en-US" b="1" u="sng" dirty="0"/>
              <a:t>The audience is NEVER wrong</a:t>
            </a:r>
            <a:r>
              <a:rPr lang="en-US" dirty="0"/>
              <a:t>: It doesn’t make a difference what you </a:t>
            </a:r>
            <a:r>
              <a:rPr lang="en-US" i="1" dirty="0"/>
              <a:t>meant</a:t>
            </a:r>
            <a:r>
              <a:rPr lang="en-US" dirty="0"/>
              <a:t> to communicate’ communication is what the other person understood or felt.</a:t>
            </a:r>
          </a:p>
          <a:p>
            <a:r>
              <a:rPr lang="en-US" b="1" u="sng" dirty="0"/>
              <a:t>Take the note and be grateful for it and gracious about it</a:t>
            </a:r>
            <a:r>
              <a:rPr lang="en-US" dirty="0"/>
              <a:t>: remember why you’re getting feedback – to </a:t>
            </a:r>
            <a:r>
              <a:rPr lang="en-US" b="1" dirty="0"/>
              <a:t>learn</a:t>
            </a:r>
            <a:r>
              <a:rPr lang="en-US" dirty="0"/>
              <a:t> so you can become a working actor.  Think of every bit of constructive criticism as a </a:t>
            </a:r>
            <a:r>
              <a:rPr lang="en-US" b="1" dirty="0"/>
              <a:t>GIFT</a:t>
            </a:r>
            <a:r>
              <a:rPr lang="en-US" dirty="0"/>
              <a:t> from your teacher or classmate that helps you get closer to your goal – you will look forward to the notes and not dread them.</a:t>
            </a:r>
          </a:p>
          <a:p>
            <a:endParaRPr lang="en-US" dirty="0"/>
          </a:p>
        </p:txBody>
      </p:sp>
    </p:spTree>
    <p:extLst>
      <p:ext uri="{BB962C8B-B14F-4D97-AF65-F5344CB8AC3E}">
        <p14:creationId xmlns:p14="http://schemas.microsoft.com/office/powerpoint/2010/main" val="873880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Taking Feedback, </a:t>
            </a:r>
            <a:r>
              <a:rPr lang="en-US" dirty="0" err="1"/>
              <a:t>cont</a:t>
            </a:r>
            <a:r>
              <a:rPr lang="en-US" dirty="0"/>
              <a:t>:</a:t>
            </a:r>
          </a:p>
        </p:txBody>
      </p:sp>
      <p:sp>
        <p:nvSpPr>
          <p:cNvPr id="3" name="Content Placeholder 2"/>
          <p:cNvSpPr>
            <a:spLocks noGrp="1"/>
          </p:cNvSpPr>
          <p:nvPr>
            <p:ph idx="1"/>
          </p:nvPr>
        </p:nvSpPr>
        <p:spPr/>
        <p:txBody>
          <a:bodyPr>
            <a:normAutofit fontScale="92500"/>
          </a:bodyPr>
          <a:lstStyle/>
          <a:p>
            <a:r>
              <a:rPr lang="en-US" b="1" u="sng" dirty="0"/>
              <a:t>Yes! And?</a:t>
            </a:r>
            <a:r>
              <a:rPr lang="en-US" dirty="0"/>
              <a:t>: Once you’ve learned to release yourself from the insecurity of getting notes in public, you can begin to adopt the hungry attitude of a real professional where each note is greeted with the response “Yes, And?”…</a:t>
            </a:r>
          </a:p>
          <a:p>
            <a:r>
              <a:rPr lang="en-US" b="1" u="sng" dirty="0"/>
              <a:t>Don’t defend or explain your performance</a:t>
            </a:r>
            <a:r>
              <a:rPr lang="en-US" dirty="0"/>
              <a:t>: The only communication that matters is what happens in your performance, even though you will have a strong personal need to explain what you are doing… this requires a lot of self-restraint</a:t>
            </a:r>
          </a:p>
          <a:p>
            <a:r>
              <a:rPr lang="en-US" b="1" u="sng" dirty="0"/>
              <a:t>Your audience is your mirror-don’t cloud it</a:t>
            </a:r>
            <a:r>
              <a:rPr lang="en-US" dirty="0"/>
              <a:t>: If you explain what you are doing or are about to do, you may reduce your director and classmates’ ability to see your work objectively and to reflect back to you what they actually saw.  Keep an unbiased audience…</a:t>
            </a:r>
          </a:p>
        </p:txBody>
      </p:sp>
    </p:spTree>
    <p:extLst>
      <p:ext uri="{BB962C8B-B14F-4D97-AF65-F5344CB8AC3E}">
        <p14:creationId xmlns:p14="http://schemas.microsoft.com/office/powerpoint/2010/main" val="2281091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946</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Working in a Safe Space</vt:lpstr>
      <vt:lpstr>Safe Space</vt:lpstr>
      <vt:lpstr>Safe Space: Working safe and working smart</vt:lpstr>
      <vt:lpstr>PowerPoint Presentation</vt:lpstr>
      <vt:lpstr>PowerPoint Presentation</vt:lpstr>
      <vt:lpstr>PowerPoint Presentation</vt:lpstr>
      <vt:lpstr>Giving and taking feedback:</vt:lpstr>
      <vt:lpstr>Taking Feedback</vt:lpstr>
      <vt:lpstr>Taking Feedback, cont:</vt:lpstr>
      <vt:lpstr>ENSEMBLE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in a Safe Space</dc:title>
  <dc:creator>Cindy Richardson</dc:creator>
  <cp:lastModifiedBy>Cindy Richardson</cp:lastModifiedBy>
  <cp:revision>7</cp:revision>
  <dcterms:created xsi:type="dcterms:W3CDTF">2016-07-12T20:52:57Z</dcterms:created>
  <dcterms:modified xsi:type="dcterms:W3CDTF">2016-07-14T20:59:44Z</dcterms:modified>
</cp:coreProperties>
</file>