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2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201022-ACC5-482E-976C-5F9E1523C855}"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107501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201022-ACC5-482E-976C-5F9E1523C855}"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139035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201022-ACC5-482E-976C-5F9E1523C855}"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203080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201022-ACC5-482E-976C-5F9E1523C855}"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88032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201022-ACC5-482E-976C-5F9E1523C855}"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25648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201022-ACC5-482E-976C-5F9E1523C855}"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63181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201022-ACC5-482E-976C-5F9E1523C855}"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290522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201022-ACC5-482E-976C-5F9E1523C855}"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318946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01022-ACC5-482E-976C-5F9E1523C855}"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330390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01022-ACC5-482E-976C-5F9E1523C855}"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6002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201022-ACC5-482E-976C-5F9E1523C855}"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821EA-CA91-4A56-896B-B5ADFB089E69}" type="slidenum">
              <a:rPr lang="en-US" smtClean="0"/>
              <a:t>‹#›</a:t>
            </a:fld>
            <a:endParaRPr lang="en-US"/>
          </a:p>
        </p:txBody>
      </p:sp>
    </p:spTree>
    <p:extLst>
      <p:ext uri="{BB962C8B-B14F-4D97-AF65-F5344CB8AC3E}">
        <p14:creationId xmlns:p14="http://schemas.microsoft.com/office/powerpoint/2010/main" val="189744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1022-ACC5-482E-976C-5F9E1523C855}"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821EA-CA91-4A56-896B-B5ADFB089E69}" type="slidenum">
              <a:rPr lang="en-US" smtClean="0"/>
              <a:t>‹#›</a:t>
            </a:fld>
            <a:endParaRPr lang="en-US"/>
          </a:p>
        </p:txBody>
      </p:sp>
    </p:spTree>
    <p:extLst>
      <p:ext uri="{BB962C8B-B14F-4D97-AF65-F5344CB8AC3E}">
        <p14:creationId xmlns:p14="http://schemas.microsoft.com/office/powerpoint/2010/main" val="1740354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richardson@Paulding.k12.g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SPHS Musical Theatre</a:t>
            </a:r>
          </a:p>
        </p:txBody>
      </p:sp>
      <p:sp>
        <p:nvSpPr>
          <p:cNvPr id="3" name="Subtitle 2"/>
          <p:cNvSpPr>
            <a:spLocks noGrp="1"/>
          </p:cNvSpPr>
          <p:nvPr>
            <p:ph type="subTitle" idx="1"/>
          </p:nvPr>
        </p:nvSpPr>
        <p:spPr/>
        <p:txBody>
          <a:bodyPr>
            <a:normAutofit/>
          </a:bodyPr>
          <a:lstStyle/>
          <a:p>
            <a:r>
              <a:rPr lang="en-US" dirty="0">
                <a:hlinkClick r:id="rId2"/>
              </a:rPr>
              <a:t>crichardson@Paulding.k12.ga.us</a:t>
            </a:r>
            <a:endParaRPr lang="en-US" dirty="0"/>
          </a:p>
        </p:txBody>
      </p:sp>
    </p:spTree>
    <p:extLst>
      <p:ext uri="{BB962C8B-B14F-4D97-AF65-F5344CB8AC3E}">
        <p14:creationId xmlns:p14="http://schemas.microsoft.com/office/powerpoint/2010/main" val="131842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Fine Arts Pathway</a:t>
            </a:r>
          </a:p>
        </p:txBody>
      </p:sp>
      <p:sp>
        <p:nvSpPr>
          <p:cNvPr id="3" name="Content Placeholder 2"/>
          <p:cNvSpPr>
            <a:spLocks noGrp="1"/>
          </p:cNvSpPr>
          <p:nvPr>
            <p:ph idx="1"/>
          </p:nvPr>
        </p:nvSpPr>
        <p:spPr/>
        <p:txBody>
          <a:bodyPr/>
          <a:lstStyle/>
          <a:p>
            <a:r>
              <a:rPr lang="en-US" dirty="0"/>
              <a:t>A Fine Arts Seal will be awarded to students who have three years of Fine Arts credits within the same area. – Musical Theatre counts EITHER as a vocal class OR a theatre class…</a:t>
            </a:r>
          </a:p>
          <a:p>
            <a:endParaRPr lang="en-US" dirty="0"/>
          </a:p>
        </p:txBody>
      </p:sp>
    </p:spTree>
    <p:extLst>
      <p:ext uri="{BB962C8B-B14F-4D97-AF65-F5344CB8AC3E}">
        <p14:creationId xmlns:p14="http://schemas.microsoft.com/office/powerpoint/2010/main" val="321675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Release</a:t>
            </a:r>
          </a:p>
        </p:txBody>
      </p:sp>
      <p:sp>
        <p:nvSpPr>
          <p:cNvPr id="3" name="Content Placeholder 2"/>
          <p:cNvSpPr>
            <a:spLocks noGrp="1"/>
          </p:cNvSpPr>
          <p:nvPr>
            <p:ph idx="1"/>
          </p:nvPr>
        </p:nvSpPr>
        <p:spPr/>
        <p:txBody>
          <a:bodyPr/>
          <a:lstStyle/>
          <a:p>
            <a:r>
              <a:rPr lang="en-US" dirty="0"/>
              <a:t>The South Paulding High School Musical Theatre Program will be featured in the media, including electronic media, showing many of the activities that we participate in and perform.  During the year your student may be chosen to have his/her picture, video and/or name included.  The media release form will be sent home through your </a:t>
            </a:r>
            <a:r>
              <a:rPr lang="en-US" b="1" i="1" dirty="0"/>
              <a:t>3</a:t>
            </a:r>
            <a:r>
              <a:rPr lang="en-US" b="1" i="1" baseline="30000" dirty="0"/>
              <a:t>rd</a:t>
            </a:r>
            <a:r>
              <a:rPr lang="en-US" b="1" i="1" dirty="0"/>
              <a:t> period teacher or advisement teacher</a:t>
            </a:r>
            <a:r>
              <a:rPr lang="en-US" dirty="0"/>
              <a:t>.  Please be sure to fill out (</a:t>
            </a:r>
            <a:r>
              <a:rPr lang="en-US" i="1" dirty="0"/>
              <a:t>initial each line</a:t>
            </a:r>
            <a:r>
              <a:rPr lang="en-US" dirty="0"/>
              <a:t>) and sign the release form if you would like to be a part of any media relating to the vocal department.</a:t>
            </a:r>
          </a:p>
          <a:p>
            <a:endParaRPr lang="en-US" dirty="0"/>
          </a:p>
        </p:txBody>
      </p:sp>
    </p:spTree>
    <p:extLst>
      <p:ext uri="{BB962C8B-B14F-4D97-AF65-F5344CB8AC3E}">
        <p14:creationId xmlns:p14="http://schemas.microsoft.com/office/powerpoint/2010/main" val="152468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 Due Date	</a:t>
            </a:r>
          </a:p>
        </p:txBody>
      </p:sp>
      <p:sp>
        <p:nvSpPr>
          <p:cNvPr id="3" name="Content Placeholder 2"/>
          <p:cNvSpPr>
            <a:spLocks noGrp="1"/>
          </p:cNvSpPr>
          <p:nvPr>
            <p:ph idx="1"/>
          </p:nvPr>
        </p:nvSpPr>
        <p:spPr/>
        <p:txBody>
          <a:bodyPr/>
          <a:lstStyle/>
          <a:p>
            <a:r>
              <a:rPr lang="en-US" dirty="0"/>
              <a:t>Please have your parent or guardian sign your syllabus so that they are aware of your responsibilities as a musical theatre student.</a:t>
            </a:r>
          </a:p>
          <a:p>
            <a:r>
              <a:rPr lang="en-US" dirty="0"/>
              <a:t>All forms should be turned in by Friday, August 12</a:t>
            </a:r>
            <a:r>
              <a:rPr lang="en-US" baseline="30000" dirty="0"/>
              <a:t>th</a:t>
            </a:r>
            <a:r>
              <a:rPr lang="en-US" dirty="0"/>
              <a:t>. – turn in all papers to the orange box located in front of the teacher’s desk.</a:t>
            </a:r>
          </a:p>
        </p:txBody>
      </p:sp>
    </p:spTree>
    <p:extLst>
      <p:ext uri="{BB962C8B-B14F-4D97-AF65-F5344CB8AC3E}">
        <p14:creationId xmlns:p14="http://schemas.microsoft.com/office/powerpoint/2010/main" val="357960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You”</a:t>
            </a:r>
          </a:p>
        </p:txBody>
      </p:sp>
      <p:sp>
        <p:nvSpPr>
          <p:cNvPr id="3" name="Content Placeholder 2"/>
          <p:cNvSpPr>
            <a:spLocks noGrp="1"/>
          </p:cNvSpPr>
          <p:nvPr>
            <p:ph idx="1"/>
          </p:nvPr>
        </p:nvSpPr>
        <p:spPr/>
        <p:txBody>
          <a:bodyPr/>
          <a:lstStyle/>
          <a:p>
            <a:r>
              <a:rPr lang="en-US" dirty="0"/>
              <a:t>What musical?</a:t>
            </a:r>
          </a:p>
          <a:p>
            <a:r>
              <a:rPr lang="en-US" dirty="0"/>
              <a:t>What character sings it?</a:t>
            </a:r>
          </a:p>
          <a:p>
            <a:r>
              <a:rPr lang="en-US" dirty="0"/>
              <a:t>Why is </a:t>
            </a:r>
            <a:r>
              <a:rPr lang="en-US"/>
              <a:t>she singing?</a:t>
            </a:r>
          </a:p>
        </p:txBody>
      </p:sp>
    </p:spTree>
    <p:extLst>
      <p:ext uri="{BB962C8B-B14F-4D97-AF65-F5344CB8AC3E}">
        <p14:creationId xmlns:p14="http://schemas.microsoft.com/office/powerpoint/2010/main" val="2956819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Julie Andrews - Getting to know you">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191386"/>
            <a:ext cx="12385784" cy="8256186"/>
          </a:xfrm>
        </p:spPr>
      </p:pic>
    </p:spTree>
    <p:extLst>
      <p:ext uri="{BB962C8B-B14F-4D97-AF65-F5344CB8AC3E}">
        <p14:creationId xmlns:p14="http://schemas.microsoft.com/office/powerpoint/2010/main" val="227613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RITUALS and ROUTINES</a:t>
            </a:r>
          </a:p>
        </p:txBody>
      </p:sp>
      <p:sp>
        <p:nvSpPr>
          <p:cNvPr id="3" name="Content Placeholder 2"/>
          <p:cNvSpPr>
            <a:spLocks noGrp="1"/>
          </p:cNvSpPr>
          <p:nvPr>
            <p:ph idx="1"/>
          </p:nvPr>
        </p:nvSpPr>
        <p:spPr>
          <a:xfrm>
            <a:off x="838200" y="1391478"/>
            <a:ext cx="10515600" cy="5181600"/>
          </a:xfrm>
        </p:spPr>
        <p:txBody>
          <a:bodyPr>
            <a:normAutofit/>
          </a:bodyPr>
          <a:lstStyle/>
          <a:p>
            <a:r>
              <a:rPr lang="en-US" dirty="0"/>
              <a:t>We begin with Bell Warm-ups at the tardy bell.</a:t>
            </a:r>
          </a:p>
          <a:p>
            <a:r>
              <a:rPr lang="en-US" dirty="0"/>
              <a:t>All students should be in their seat with their sight-reading book, 3-ring binder with your music and power point notes in it and writing utensils by the time we finish our tongue-twister warm-up.</a:t>
            </a:r>
          </a:p>
          <a:p>
            <a:r>
              <a:rPr lang="en-US" dirty="0"/>
              <a:t>Please put your book bag under your chair.</a:t>
            </a:r>
          </a:p>
          <a:p>
            <a:r>
              <a:rPr lang="en-US" dirty="0"/>
              <a:t>We will sight-read EVERY DAY!!!</a:t>
            </a:r>
          </a:p>
          <a:p>
            <a:r>
              <a:rPr lang="en-US" dirty="0"/>
              <a:t>After sight-reading, listen carefully for your next instruction from the teacher</a:t>
            </a:r>
          </a:p>
          <a:p>
            <a:r>
              <a:rPr lang="en-US" dirty="0"/>
              <a:t>When we transition, NEVER leave your sight-reading book or binder on the floor or in a chair.  ALWAYS put your sight-reading book away neatly and carefully.  You will use your binder for work-time.</a:t>
            </a:r>
          </a:p>
          <a:p>
            <a:endParaRPr lang="en-US" dirty="0"/>
          </a:p>
        </p:txBody>
      </p:sp>
    </p:spTree>
    <p:extLst>
      <p:ext uri="{BB962C8B-B14F-4D97-AF65-F5344CB8AC3E}">
        <p14:creationId xmlns:p14="http://schemas.microsoft.com/office/powerpoint/2010/main" val="263632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3831"/>
          </a:xfrm>
        </p:spPr>
        <p:txBody>
          <a:bodyPr/>
          <a:lstStyle/>
          <a:p>
            <a:pPr algn="ctr"/>
            <a:r>
              <a:rPr lang="en-US" b="1" dirty="0"/>
              <a:t>Cell Phone Use</a:t>
            </a:r>
          </a:p>
        </p:txBody>
      </p:sp>
      <p:sp>
        <p:nvSpPr>
          <p:cNvPr id="3" name="Content Placeholder 2"/>
          <p:cNvSpPr>
            <a:spLocks noGrp="1"/>
          </p:cNvSpPr>
          <p:nvPr>
            <p:ph idx="1"/>
          </p:nvPr>
        </p:nvSpPr>
        <p:spPr>
          <a:xfrm>
            <a:off x="838200" y="1258956"/>
            <a:ext cx="10515600" cy="5300869"/>
          </a:xfrm>
        </p:spPr>
        <p:txBody>
          <a:bodyPr>
            <a:normAutofit fontScale="92500" lnSpcReduction="20000"/>
          </a:bodyPr>
          <a:lstStyle/>
          <a:p>
            <a:pPr>
              <a:lnSpc>
                <a:spcPct val="120000"/>
              </a:lnSpc>
            </a:pPr>
            <a:r>
              <a:rPr lang="en-US" dirty="0"/>
              <a:t>You will be using your smart phone during independent “work” time.  </a:t>
            </a:r>
          </a:p>
          <a:p>
            <a:pPr>
              <a:lnSpc>
                <a:spcPct val="120000"/>
              </a:lnSpc>
            </a:pPr>
            <a:r>
              <a:rPr lang="en-US" dirty="0"/>
              <a:t>Please take out your phone and text:</a:t>
            </a:r>
          </a:p>
          <a:p>
            <a:pPr marL="0" indent="0">
              <a:lnSpc>
                <a:spcPct val="120000"/>
              </a:lnSpc>
              <a:buNone/>
            </a:pPr>
            <a:r>
              <a:rPr lang="en-US" dirty="0">
                <a:solidFill>
                  <a:srgbClr val="CA2CA1"/>
                </a:solidFill>
              </a:rPr>
              <a:t>@</a:t>
            </a:r>
            <a:r>
              <a:rPr lang="en-US" dirty="0" err="1">
                <a:solidFill>
                  <a:srgbClr val="CA2CA1"/>
                </a:solidFill>
              </a:rPr>
              <a:t>sphsamt</a:t>
            </a:r>
            <a:r>
              <a:rPr lang="en-US" dirty="0">
                <a:solidFill>
                  <a:srgbClr val="CA2CA1"/>
                </a:solidFill>
              </a:rPr>
              <a:t>	4</a:t>
            </a:r>
            <a:r>
              <a:rPr lang="en-US" baseline="30000" dirty="0">
                <a:solidFill>
                  <a:srgbClr val="CA2CA1"/>
                </a:solidFill>
              </a:rPr>
              <a:t>th</a:t>
            </a:r>
            <a:r>
              <a:rPr lang="en-US" dirty="0">
                <a:solidFill>
                  <a:srgbClr val="CA2CA1"/>
                </a:solidFill>
              </a:rPr>
              <a:t> period students</a:t>
            </a:r>
          </a:p>
          <a:p>
            <a:pPr marL="0" indent="0">
              <a:lnSpc>
                <a:spcPct val="120000"/>
              </a:lnSpc>
              <a:buNone/>
            </a:pPr>
            <a:r>
              <a:rPr lang="en-US" dirty="0">
                <a:solidFill>
                  <a:schemeClr val="accent2">
                    <a:lumMod val="75000"/>
                  </a:schemeClr>
                </a:solidFill>
              </a:rPr>
              <a:t>@</a:t>
            </a:r>
            <a:r>
              <a:rPr lang="en-US" dirty="0" err="1">
                <a:solidFill>
                  <a:schemeClr val="accent2">
                    <a:lumMod val="75000"/>
                  </a:schemeClr>
                </a:solidFill>
              </a:rPr>
              <a:t>sphsbmt</a:t>
            </a:r>
            <a:r>
              <a:rPr lang="en-US" dirty="0">
                <a:solidFill>
                  <a:schemeClr val="accent2">
                    <a:lumMod val="75000"/>
                  </a:schemeClr>
                </a:solidFill>
              </a:rPr>
              <a:t>	6</a:t>
            </a:r>
            <a:r>
              <a:rPr lang="en-US" baseline="30000" dirty="0">
                <a:solidFill>
                  <a:schemeClr val="accent2">
                    <a:lumMod val="75000"/>
                  </a:schemeClr>
                </a:solidFill>
              </a:rPr>
              <a:t>th</a:t>
            </a:r>
            <a:r>
              <a:rPr lang="en-US" dirty="0">
                <a:solidFill>
                  <a:schemeClr val="accent2">
                    <a:lumMod val="75000"/>
                  </a:schemeClr>
                </a:solidFill>
              </a:rPr>
              <a:t> period students</a:t>
            </a:r>
          </a:p>
          <a:p>
            <a:pPr marL="0" indent="0">
              <a:lnSpc>
                <a:spcPct val="120000"/>
              </a:lnSpc>
              <a:buNone/>
            </a:pPr>
            <a:r>
              <a:rPr lang="en-US" dirty="0"/>
              <a:t>To:	81010</a:t>
            </a:r>
          </a:p>
          <a:p>
            <a:pPr marL="0" indent="0">
              <a:lnSpc>
                <a:spcPct val="120000"/>
              </a:lnSpc>
              <a:buNone/>
            </a:pPr>
            <a:endParaRPr lang="en-US" dirty="0"/>
          </a:p>
          <a:p>
            <a:pPr marL="0" indent="0">
              <a:lnSpc>
                <a:spcPct val="120000"/>
              </a:lnSpc>
              <a:buNone/>
            </a:pPr>
            <a:r>
              <a:rPr lang="en-US" dirty="0"/>
              <a:t>OR	on your smart phone web browser go to:</a:t>
            </a:r>
          </a:p>
          <a:p>
            <a:pPr marL="0" indent="0">
              <a:lnSpc>
                <a:spcPct val="120000"/>
              </a:lnSpc>
              <a:buNone/>
            </a:pPr>
            <a:r>
              <a:rPr lang="en-US" dirty="0">
                <a:solidFill>
                  <a:srgbClr val="CA2CA1"/>
                </a:solidFill>
              </a:rPr>
              <a:t>rmd.at/</a:t>
            </a:r>
            <a:r>
              <a:rPr lang="en-US" dirty="0" err="1">
                <a:solidFill>
                  <a:srgbClr val="CA2CA1"/>
                </a:solidFill>
              </a:rPr>
              <a:t>sphsamt</a:t>
            </a:r>
            <a:r>
              <a:rPr lang="en-US" dirty="0">
                <a:solidFill>
                  <a:srgbClr val="CA2CA1"/>
                </a:solidFill>
              </a:rPr>
              <a:t>	4</a:t>
            </a:r>
            <a:r>
              <a:rPr lang="en-US" baseline="30000" dirty="0">
                <a:solidFill>
                  <a:srgbClr val="CA2CA1"/>
                </a:solidFill>
              </a:rPr>
              <a:t>th</a:t>
            </a:r>
            <a:r>
              <a:rPr lang="en-US" dirty="0">
                <a:solidFill>
                  <a:srgbClr val="CA2CA1"/>
                </a:solidFill>
              </a:rPr>
              <a:t> period students</a:t>
            </a:r>
          </a:p>
          <a:p>
            <a:pPr marL="0" indent="0">
              <a:lnSpc>
                <a:spcPct val="120000"/>
              </a:lnSpc>
              <a:buNone/>
            </a:pPr>
            <a:r>
              <a:rPr lang="en-US" dirty="0">
                <a:solidFill>
                  <a:schemeClr val="accent2">
                    <a:lumMod val="75000"/>
                  </a:schemeClr>
                </a:solidFill>
              </a:rPr>
              <a:t>rmd.at/</a:t>
            </a:r>
            <a:r>
              <a:rPr lang="en-US" dirty="0" err="1">
                <a:solidFill>
                  <a:schemeClr val="accent2">
                    <a:lumMod val="75000"/>
                  </a:schemeClr>
                </a:solidFill>
              </a:rPr>
              <a:t>sphsbmt</a:t>
            </a:r>
            <a:r>
              <a:rPr lang="en-US" dirty="0">
                <a:solidFill>
                  <a:schemeClr val="accent2">
                    <a:lumMod val="75000"/>
                  </a:schemeClr>
                </a:solidFill>
              </a:rPr>
              <a:t>	6</a:t>
            </a:r>
            <a:r>
              <a:rPr lang="en-US" baseline="30000" dirty="0">
                <a:solidFill>
                  <a:schemeClr val="accent2">
                    <a:lumMod val="75000"/>
                  </a:schemeClr>
                </a:solidFill>
              </a:rPr>
              <a:t>th</a:t>
            </a:r>
            <a:r>
              <a:rPr lang="en-US" dirty="0">
                <a:solidFill>
                  <a:schemeClr val="accent2">
                    <a:lumMod val="75000"/>
                  </a:schemeClr>
                </a:solidFill>
              </a:rPr>
              <a:t> period students</a:t>
            </a:r>
          </a:p>
          <a:p>
            <a:pPr marL="0" indent="0">
              <a:lnSpc>
                <a:spcPct val="120000"/>
              </a:lnSpc>
              <a:buNone/>
            </a:pPr>
            <a:r>
              <a:rPr lang="en-US" dirty="0"/>
              <a:t>And follow the prompts</a:t>
            </a:r>
          </a:p>
        </p:txBody>
      </p:sp>
    </p:spTree>
    <p:extLst>
      <p:ext uri="{BB962C8B-B14F-4D97-AF65-F5344CB8AC3E}">
        <p14:creationId xmlns:p14="http://schemas.microsoft.com/office/powerpoint/2010/main" val="166277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p:txBody>
          <a:bodyPr/>
          <a:lstStyle/>
          <a:p>
            <a:r>
              <a:rPr lang="en-US" dirty="0"/>
              <a:t>In this course, we will explore many aspects of the musical theatre including: </a:t>
            </a:r>
            <a:r>
              <a:rPr lang="en-US" i="1" dirty="0"/>
              <a:t>designing</a:t>
            </a:r>
            <a:r>
              <a:rPr lang="en-US" dirty="0"/>
              <a:t>, </a:t>
            </a:r>
            <a:r>
              <a:rPr lang="en-US" i="1" dirty="0"/>
              <a:t>technical elements</a:t>
            </a:r>
            <a:r>
              <a:rPr lang="en-US" dirty="0"/>
              <a:t> of theatre, </a:t>
            </a:r>
            <a:r>
              <a:rPr lang="en-US" i="1" dirty="0"/>
              <a:t>directing</a:t>
            </a:r>
            <a:r>
              <a:rPr lang="en-US" dirty="0"/>
              <a:t>, </a:t>
            </a:r>
            <a:r>
              <a:rPr lang="en-US" i="1" dirty="0"/>
              <a:t>research</a:t>
            </a:r>
            <a:r>
              <a:rPr lang="en-US" dirty="0"/>
              <a:t>, </a:t>
            </a:r>
            <a:r>
              <a:rPr lang="en-US" i="1" dirty="0"/>
              <a:t>integration </a:t>
            </a:r>
            <a:r>
              <a:rPr lang="en-US" dirty="0"/>
              <a:t>of other art forms, content areas and real life experiences, </a:t>
            </a:r>
            <a:r>
              <a:rPr lang="en-US" i="1" dirty="0"/>
              <a:t>history</a:t>
            </a:r>
            <a:r>
              <a:rPr lang="en-US" dirty="0"/>
              <a:t>, </a:t>
            </a:r>
            <a:r>
              <a:rPr lang="en-US" i="1" dirty="0"/>
              <a:t>business</a:t>
            </a:r>
            <a:r>
              <a:rPr lang="en-US" dirty="0"/>
              <a:t> and </a:t>
            </a:r>
            <a:r>
              <a:rPr lang="en-US" i="1" dirty="0"/>
              <a:t>etiquette</a:t>
            </a:r>
            <a:r>
              <a:rPr lang="en-US" dirty="0"/>
              <a:t>.</a:t>
            </a:r>
          </a:p>
          <a:p>
            <a:r>
              <a:rPr lang="en-US" dirty="0"/>
              <a:t>You will be required to sight-read every day, no exceptions.  Please be ready for warm-ups when the tardy bell rings.</a:t>
            </a:r>
          </a:p>
        </p:txBody>
      </p:sp>
    </p:spTree>
    <p:extLst>
      <p:ext uri="{BB962C8B-B14F-4D97-AF65-F5344CB8AC3E}">
        <p14:creationId xmlns:p14="http://schemas.microsoft.com/office/powerpoint/2010/main" val="272433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Policy</a:t>
            </a:r>
          </a:p>
        </p:txBody>
      </p:sp>
      <p:sp>
        <p:nvSpPr>
          <p:cNvPr id="3" name="Content Placeholder 2"/>
          <p:cNvSpPr>
            <a:spLocks noGrp="1"/>
          </p:cNvSpPr>
          <p:nvPr>
            <p:ph idx="1"/>
          </p:nvPr>
        </p:nvSpPr>
        <p:spPr/>
        <p:txBody>
          <a:bodyPr>
            <a:normAutofit fontScale="92500" lnSpcReduction="10000"/>
          </a:bodyPr>
          <a:lstStyle/>
          <a:p>
            <a:r>
              <a:rPr lang="en-US" dirty="0"/>
              <a:t>The Musical Theatre Program is considered </a:t>
            </a:r>
            <a:r>
              <a:rPr lang="en-US" b="1" i="1" dirty="0"/>
              <a:t>co-curricular</a:t>
            </a:r>
            <a:r>
              <a:rPr lang="en-US" dirty="0"/>
              <a:t> which means that participation in all rehearsals and performances both during and after the school day are included in your final grade.  </a:t>
            </a:r>
            <a:r>
              <a:rPr lang="en-US" b="1" i="1" dirty="0"/>
              <a:t>Attendance is mandatory</a:t>
            </a:r>
            <a:r>
              <a:rPr lang="en-US" dirty="0"/>
              <a:t>.  </a:t>
            </a:r>
          </a:p>
          <a:p>
            <a:r>
              <a:rPr lang="en-US" b="1" i="1" dirty="0"/>
              <a:t>Formative grading</a:t>
            </a:r>
            <a:r>
              <a:rPr lang="en-US" dirty="0"/>
              <a:t> will be based on your participation in class as well as occasional quizzes.  </a:t>
            </a:r>
          </a:p>
          <a:p>
            <a:r>
              <a:rPr lang="en-US" b="1" i="1" dirty="0"/>
              <a:t>Summative grades</a:t>
            </a:r>
            <a:r>
              <a:rPr lang="en-US" dirty="0"/>
              <a:t> will be based on performances and rehearsals during and after the school day as well as periodic assessments.  Please be aware that in order to “recover” a summative grade for a performance you must show proof of a hospital visit, death certificate, etc. and you must make an appointment to sing the performance for the director in its entirety.  </a:t>
            </a:r>
          </a:p>
          <a:p>
            <a:r>
              <a:rPr lang="en-US" dirty="0"/>
              <a:t>A </a:t>
            </a:r>
            <a:r>
              <a:rPr lang="en-US" b="1" i="1" dirty="0"/>
              <a:t>final exam </a:t>
            </a:r>
            <a:r>
              <a:rPr lang="en-US" dirty="0"/>
              <a:t>will be given at the end of each semester which counts as 20% of your final grade.</a:t>
            </a:r>
          </a:p>
          <a:p>
            <a:endParaRPr lang="en-US" dirty="0"/>
          </a:p>
        </p:txBody>
      </p:sp>
    </p:spTree>
    <p:extLst>
      <p:ext uri="{BB962C8B-B14F-4D97-AF65-F5344CB8AC3E}">
        <p14:creationId xmlns:p14="http://schemas.microsoft.com/office/powerpoint/2010/main" val="357516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Needed</a:t>
            </a:r>
          </a:p>
        </p:txBody>
      </p:sp>
      <p:sp>
        <p:nvSpPr>
          <p:cNvPr id="3" name="Content Placeholder 2"/>
          <p:cNvSpPr>
            <a:spLocks noGrp="1"/>
          </p:cNvSpPr>
          <p:nvPr>
            <p:ph idx="1"/>
          </p:nvPr>
        </p:nvSpPr>
        <p:spPr/>
        <p:txBody>
          <a:bodyPr/>
          <a:lstStyle/>
          <a:p>
            <a:r>
              <a:rPr lang="en-US" dirty="0"/>
              <a:t>Pencil (</a:t>
            </a:r>
            <a:r>
              <a:rPr lang="en-US" i="1" dirty="0"/>
              <a:t>for marking music</a:t>
            </a:r>
            <a:r>
              <a:rPr lang="en-US" dirty="0"/>
              <a:t>)</a:t>
            </a:r>
          </a:p>
          <a:p>
            <a:r>
              <a:rPr lang="en-US" dirty="0"/>
              <a:t>Four color pen and/or 4 color highlighters (</a:t>
            </a:r>
            <a:r>
              <a:rPr lang="en-US" i="1" dirty="0"/>
              <a:t>for taking notes and using for marking COPIED MUSIC ONLY!!</a:t>
            </a:r>
            <a:r>
              <a:rPr lang="en-US" dirty="0"/>
              <a:t>)-optional</a:t>
            </a:r>
          </a:p>
          <a:p>
            <a:r>
              <a:rPr lang="en-US" dirty="0"/>
              <a:t>Notebook (at least 1”, 3-ring binder)</a:t>
            </a:r>
          </a:p>
          <a:p>
            <a:r>
              <a:rPr lang="en-US" dirty="0"/>
              <a:t>Comfortable clothing and footwear for Dance on Wednesdays</a:t>
            </a:r>
          </a:p>
          <a:p>
            <a:r>
              <a:rPr lang="en-US" dirty="0"/>
              <a:t>Good Attitude</a:t>
            </a:r>
          </a:p>
          <a:p>
            <a:r>
              <a:rPr lang="en-US" dirty="0"/>
              <a:t>Jump drive for research</a:t>
            </a:r>
          </a:p>
          <a:p>
            <a:r>
              <a:rPr lang="en-US" dirty="0"/>
              <a:t>Various prop assignments (to be determined)</a:t>
            </a:r>
          </a:p>
          <a:p>
            <a:endParaRPr lang="en-US" dirty="0"/>
          </a:p>
        </p:txBody>
      </p:sp>
    </p:spTree>
    <p:extLst>
      <p:ext uri="{BB962C8B-B14F-4D97-AF65-F5344CB8AC3E}">
        <p14:creationId xmlns:p14="http://schemas.microsoft.com/office/powerpoint/2010/main" val="24971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Dance Days</a:t>
            </a:r>
          </a:p>
        </p:txBody>
      </p:sp>
      <p:sp>
        <p:nvSpPr>
          <p:cNvPr id="3" name="Content Placeholder 2"/>
          <p:cNvSpPr>
            <a:spLocks noGrp="1"/>
          </p:cNvSpPr>
          <p:nvPr>
            <p:ph idx="1"/>
          </p:nvPr>
        </p:nvSpPr>
        <p:spPr/>
        <p:txBody>
          <a:bodyPr/>
          <a:lstStyle/>
          <a:p>
            <a:pPr marL="0" indent="0">
              <a:buNone/>
            </a:pPr>
            <a:r>
              <a:rPr lang="en-US" dirty="0"/>
              <a:t>On </a:t>
            </a:r>
            <a:r>
              <a:rPr lang="en-US" b="1" i="1" dirty="0"/>
              <a:t>Wednesdays</a:t>
            </a:r>
            <a:r>
              <a:rPr lang="en-US" dirty="0"/>
              <a:t>, students should dress comfortably for dance class.  Special footwear may be needed as the year progresses.  Please be prepared to purchase these items as needed or pay rental fees to borrow them (</a:t>
            </a:r>
            <a:r>
              <a:rPr lang="en-US" i="1" dirty="0"/>
              <a:t>if applicable</a:t>
            </a:r>
            <a:r>
              <a:rPr lang="en-US" dirty="0"/>
              <a:t>).</a:t>
            </a:r>
          </a:p>
          <a:p>
            <a:endParaRPr lang="en-US" dirty="0"/>
          </a:p>
        </p:txBody>
      </p:sp>
    </p:spTree>
    <p:extLst>
      <p:ext uri="{BB962C8B-B14F-4D97-AF65-F5344CB8AC3E}">
        <p14:creationId xmlns:p14="http://schemas.microsoft.com/office/powerpoint/2010/main" val="123696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Procedures</a:t>
            </a:r>
          </a:p>
        </p:txBody>
      </p:sp>
      <p:sp>
        <p:nvSpPr>
          <p:cNvPr id="3" name="Content Placeholder 2"/>
          <p:cNvSpPr>
            <a:spLocks noGrp="1"/>
          </p:cNvSpPr>
          <p:nvPr>
            <p:ph idx="1"/>
          </p:nvPr>
        </p:nvSpPr>
        <p:spPr/>
        <p:txBody>
          <a:bodyPr>
            <a:normAutofit/>
          </a:bodyPr>
          <a:lstStyle/>
          <a:p>
            <a:r>
              <a:rPr lang="en-US" dirty="0"/>
              <a:t>Students are required to follow all school rules and procedures in the classroom during rehearsals and at each school event.  </a:t>
            </a:r>
          </a:p>
          <a:p>
            <a:r>
              <a:rPr lang="en-US" dirty="0"/>
              <a:t>Our classroom and rehearsal rules are as follows:</a:t>
            </a:r>
          </a:p>
          <a:p>
            <a:pPr lvl="1"/>
            <a:r>
              <a:rPr lang="en-US" dirty="0"/>
              <a:t>Be kind</a:t>
            </a:r>
          </a:p>
          <a:p>
            <a:pPr lvl="1"/>
            <a:r>
              <a:rPr lang="en-US" dirty="0"/>
              <a:t>Be safe</a:t>
            </a:r>
          </a:p>
          <a:p>
            <a:pPr lvl="1"/>
            <a:r>
              <a:rPr lang="en-US" dirty="0"/>
              <a:t>Be respectful</a:t>
            </a:r>
          </a:p>
          <a:p>
            <a:pPr lvl="1"/>
            <a:r>
              <a:rPr lang="en-US" dirty="0"/>
              <a:t>Always Participate</a:t>
            </a:r>
          </a:p>
          <a:p>
            <a:pPr lvl="1"/>
            <a:r>
              <a:rPr lang="en-US" dirty="0"/>
              <a:t>Cell phones for instructional use ONLY!!! (</a:t>
            </a:r>
            <a:r>
              <a:rPr lang="en-US" i="1" dirty="0"/>
              <a:t>students in musical theatre use their electronic devices very often for research, metronomes, recordings, tuners and videos)</a:t>
            </a:r>
            <a:endParaRPr lang="en-US" dirty="0"/>
          </a:p>
          <a:p>
            <a:endParaRPr lang="en-US" dirty="0"/>
          </a:p>
        </p:txBody>
      </p:sp>
    </p:spTree>
    <p:extLst>
      <p:ext uri="{BB962C8B-B14F-4D97-AF65-F5344CB8AC3E}">
        <p14:creationId xmlns:p14="http://schemas.microsoft.com/office/powerpoint/2010/main" val="183931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p>
        </p:txBody>
      </p:sp>
      <p:sp>
        <p:nvSpPr>
          <p:cNvPr id="3" name="Content Placeholder 2"/>
          <p:cNvSpPr>
            <a:spLocks noGrp="1"/>
          </p:cNvSpPr>
          <p:nvPr>
            <p:ph idx="1"/>
          </p:nvPr>
        </p:nvSpPr>
        <p:spPr/>
        <p:txBody>
          <a:bodyPr/>
          <a:lstStyle/>
          <a:p>
            <a:r>
              <a:rPr lang="en-US" dirty="0"/>
              <a:t>1</a:t>
            </a:r>
            <a:r>
              <a:rPr lang="en-US" baseline="30000" dirty="0"/>
              <a:t>st</a:t>
            </a:r>
            <a:r>
              <a:rPr lang="en-US" dirty="0"/>
              <a:t> time – 5 points off weekly participation grade</a:t>
            </a:r>
          </a:p>
          <a:p>
            <a:r>
              <a:rPr lang="en-US" dirty="0"/>
              <a:t>2</a:t>
            </a:r>
            <a:r>
              <a:rPr lang="en-US" baseline="30000" dirty="0"/>
              <a:t>nd</a:t>
            </a:r>
            <a:r>
              <a:rPr lang="en-US" dirty="0"/>
              <a:t> time – parent contact and/or classroom discipline (changed seating, teacher detention, etc.)</a:t>
            </a:r>
          </a:p>
          <a:p>
            <a:r>
              <a:rPr lang="en-US" dirty="0"/>
              <a:t>3</a:t>
            </a:r>
            <a:r>
              <a:rPr lang="en-US" baseline="30000" dirty="0"/>
              <a:t>rd</a:t>
            </a:r>
            <a:r>
              <a:rPr lang="en-US" dirty="0"/>
              <a:t> time – office referral and demerit</a:t>
            </a:r>
          </a:p>
          <a:p>
            <a:r>
              <a:rPr lang="en-US" dirty="0"/>
              <a:t>Inappropriate cell phone usage – automatic write-up</a:t>
            </a:r>
          </a:p>
          <a:p>
            <a:r>
              <a:rPr lang="en-US" dirty="0"/>
              <a:t>Consequences beyond this point are explained in the student handbook.</a:t>
            </a:r>
          </a:p>
          <a:p>
            <a:endParaRPr lang="en-US" dirty="0"/>
          </a:p>
        </p:txBody>
      </p:sp>
    </p:spTree>
    <p:extLst>
      <p:ext uri="{BB962C8B-B14F-4D97-AF65-F5344CB8AC3E}">
        <p14:creationId xmlns:p14="http://schemas.microsoft.com/office/powerpoint/2010/main" val="3397696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792</Words>
  <Application>Microsoft Office PowerPoint</Application>
  <PresentationFormat>Widescreen</PresentationFormat>
  <Paragraphs>63</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SPHS Musical Theatre</vt:lpstr>
      <vt:lpstr>RITUALS and ROUTINES</vt:lpstr>
      <vt:lpstr>Cell Phone Use</vt:lpstr>
      <vt:lpstr>Course Description</vt:lpstr>
      <vt:lpstr>Grading Policy</vt:lpstr>
      <vt:lpstr>Materials Needed</vt:lpstr>
      <vt:lpstr>Dance Days</vt:lpstr>
      <vt:lpstr>Discipline Procedures</vt:lpstr>
      <vt:lpstr>Consequences</vt:lpstr>
      <vt:lpstr>Fine Arts Pathway</vt:lpstr>
      <vt:lpstr>Media Release</vt:lpstr>
      <vt:lpstr>Syllabus Due Date </vt:lpstr>
      <vt:lpstr>“Getting to Know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SPHS Musical Theatre</dc:title>
  <dc:creator>Cindy Richardson</dc:creator>
  <cp:lastModifiedBy>Keith</cp:lastModifiedBy>
  <cp:revision>8</cp:revision>
  <dcterms:created xsi:type="dcterms:W3CDTF">2016-07-12T19:22:24Z</dcterms:created>
  <dcterms:modified xsi:type="dcterms:W3CDTF">2016-07-31T02:55:13Z</dcterms:modified>
</cp:coreProperties>
</file>